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44"/>
  </p:notesMasterIdLst>
  <p:handoutMasterIdLst>
    <p:handoutMasterId r:id="rId45"/>
  </p:handoutMasterIdLst>
  <p:sldIdLst>
    <p:sldId id="257" r:id="rId2"/>
    <p:sldId id="421" r:id="rId3"/>
    <p:sldId id="296" r:id="rId4"/>
    <p:sldId id="372" r:id="rId5"/>
    <p:sldId id="419" r:id="rId6"/>
    <p:sldId id="420" r:id="rId7"/>
    <p:sldId id="422" r:id="rId8"/>
    <p:sldId id="423" r:id="rId9"/>
    <p:sldId id="426" r:id="rId10"/>
    <p:sldId id="425" r:id="rId11"/>
    <p:sldId id="373" r:id="rId12"/>
    <p:sldId id="427" r:id="rId13"/>
    <p:sldId id="431" r:id="rId14"/>
    <p:sldId id="432" r:id="rId15"/>
    <p:sldId id="430" r:id="rId16"/>
    <p:sldId id="428" r:id="rId17"/>
    <p:sldId id="429" r:id="rId18"/>
    <p:sldId id="433" r:id="rId19"/>
    <p:sldId id="375" r:id="rId20"/>
    <p:sldId id="385" r:id="rId21"/>
    <p:sldId id="408" r:id="rId22"/>
    <p:sldId id="409" r:id="rId23"/>
    <p:sldId id="386" r:id="rId24"/>
    <p:sldId id="390" r:id="rId25"/>
    <p:sldId id="305" r:id="rId26"/>
    <p:sldId id="306" r:id="rId27"/>
    <p:sldId id="308" r:id="rId28"/>
    <p:sldId id="314" r:id="rId29"/>
    <p:sldId id="315" r:id="rId30"/>
    <p:sldId id="406" r:id="rId31"/>
    <p:sldId id="412" r:id="rId32"/>
    <p:sldId id="411" r:id="rId33"/>
    <p:sldId id="413" r:id="rId34"/>
    <p:sldId id="414" r:id="rId35"/>
    <p:sldId id="321" r:id="rId36"/>
    <p:sldId id="404" r:id="rId37"/>
    <p:sldId id="434" r:id="rId38"/>
    <p:sldId id="359" r:id="rId39"/>
    <p:sldId id="435" r:id="rId40"/>
    <p:sldId id="436" r:id="rId41"/>
    <p:sldId id="437" r:id="rId42"/>
    <p:sldId id="416" r:id="rId4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C7810EE-7EE6-483F-98FF-F34DD13FA588}">
          <p14:sldIdLst>
            <p14:sldId id="257"/>
            <p14:sldId id="421"/>
            <p14:sldId id="296"/>
            <p14:sldId id="372"/>
            <p14:sldId id="419"/>
            <p14:sldId id="420"/>
            <p14:sldId id="422"/>
            <p14:sldId id="423"/>
            <p14:sldId id="426"/>
            <p14:sldId id="425"/>
            <p14:sldId id="373"/>
            <p14:sldId id="427"/>
            <p14:sldId id="431"/>
            <p14:sldId id="432"/>
            <p14:sldId id="430"/>
            <p14:sldId id="428"/>
            <p14:sldId id="429"/>
            <p14:sldId id="433"/>
            <p14:sldId id="375"/>
            <p14:sldId id="385"/>
            <p14:sldId id="408"/>
            <p14:sldId id="409"/>
            <p14:sldId id="386"/>
            <p14:sldId id="390"/>
            <p14:sldId id="305"/>
            <p14:sldId id="306"/>
            <p14:sldId id="308"/>
            <p14:sldId id="314"/>
            <p14:sldId id="315"/>
            <p14:sldId id="406"/>
            <p14:sldId id="412"/>
            <p14:sldId id="411"/>
            <p14:sldId id="413"/>
            <p14:sldId id="414"/>
            <p14:sldId id="321"/>
            <p14:sldId id="404"/>
            <p14:sldId id="434"/>
            <p14:sldId id="359"/>
            <p14:sldId id="435"/>
            <p14:sldId id="436"/>
            <p14:sldId id="437"/>
            <p14:sldId id="41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3A8"/>
    <a:srgbClr val="333399"/>
    <a:srgbClr val="FFFF66"/>
    <a:srgbClr val="FFFFCC"/>
    <a:srgbClr val="FFFF99"/>
    <a:srgbClr val="FFD347"/>
    <a:srgbClr val="FFFF00"/>
    <a:srgbClr val="CCFF99"/>
    <a:srgbClr val="CCFF33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E1DC3-3DF3-46DD-9732-3CB2B3987A48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A38D-B734-4EA0-B669-AF88694DE1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96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22080-716E-4401-90B5-DAAF2060C8D4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492FA-8E72-4870-93D1-116F6A19B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59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AF25C5-A627-43F6-A001-A5835A4BD53A}" type="slidenum">
              <a:rPr lang="ru-R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97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47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71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AF25C5-A627-43F6-A001-A5835A4BD53A}" type="slidenum">
              <a:rPr lang="ru-RU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25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5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49689" y="9428163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FC53C7A-BD4F-4803-98D7-6398166425C0}" type="slidenum">
              <a:rPr lang="ru-RU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2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96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18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30EDA07-FE74-4966-B266-6C3A778D6638}" type="datetime1">
              <a:rPr lang="ru-RU"/>
              <a:pPr/>
              <a:t>24.11.2023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77922-1F34-414E-BF4D-183D1D15B183}" type="slidenum">
              <a:rPr lang="ru-RU"/>
              <a:pPr/>
              <a:t>24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474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427622"/>
            <a:ext cx="2944869" cy="4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26</a:t>
            </a:fld>
            <a:endParaRPr lang="ru-RU" sz="120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58076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44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1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D551FA-8605-4720-AB93-90AF295C6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C0224-97F7-490A-B934-2FB382DE13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94CF97-62A0-4DAC-9DB1-FF17090F6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CABE5-8475-4850-83F6-7462E25008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BF36CF-0A3C-47F8-B04A-48650009F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A6CB2A-DF0C-4AB6-BF86-A51512CD5F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E9174-92FE-4ED6-A0B6-A3018A59DA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56B28-C4C4-49E3-8878-E65BC629A7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FE4C0-960A-4A48-9145-4D58019AC6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E8374-394E-4758-8D1C-9EB470881A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D1BAD4-6070-4172-BE3C-8EA8647C55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6A0F0-A63A-473E-9150-0C876367BA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1ACEAC-74A8-424F-A716-F561F079D9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8A911-33B7-49BB-938F-5F8AAA854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87E159-1827-435F-A2CD-E4511BA35A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75A75-6807-418F-8B59-FE4B1D9546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240EE3-CC60-4559-B239-70DBD044A0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CD642-FCC7-4B45-8CC8-F769D80877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F430E5-34C9-4658-9C1C-38FD876929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7E1AD-5C48-4B5F-91DC-2A2FC960F5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FDCBE4-FF3B-4D8D-8C61-82BF246C4C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BC9-D748-423D-9CB1-BA9C45FBA0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402694290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568952" cy="563231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>
                <a:solidFill>
                  <a:srgbClr val="0070C0"/>
                </a:solidFill>
              </a:rPr>
              <a:t>Родительское собрание </a:t>
            </a:r>
            <a:endParaRPr lang="ru-RU" altLang="ru-RU" sz="8000" b="1" dirty="0" smtClean="0">
              <a:solidFill>
                <a:srgbClr val="0070C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 dirty="0" smtClean="0">
                <a:solidFill>
                  <a:srgbClr val="0070C0"/>
                </a:solidFill>
              </a:rPr>
              <a:t>«</a:t>
            </a:r>
            <a:r>
              <a:rPr lang="ru-RU" altLang="ru-RU" sz="8000" b="1" dirty="0">
                <a:solidFill>
                  <a:srgbClr val="0070C0"/>
                </a:solidFill>
              </a:rPr>
              <a:t>ЕГЭ-2024</a:t>
            </a:r>
            <a:r>
              <a:rPr lang="ru-RU" altLang="ru-RU" sz="8000" b="1" dirty="0" smtClean="0">
                <a:solidFill>
                  <a:srgbClr val="0070C0"/>
                </a:solidFill>
              </a:rPr>
              <a:t>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200" b="1" dirty="0" smtClean="0">
              <a:solidFill>
                <a:srgbClr val="0070C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FF0000"/>
                </a:solidFill>
              </a:rPr>
              <a:t>МБОУ СОШ </a:t>
            </a:r>
            <a:r>
              <a:rPr lang="ru-RU" altLang="ru-RU" sz="3600" b="1" dirty="0" smtClean="0">
                <a:solidFill>
                  <a:srgbClr val="FF0000"/>
                </a:solidFill>
              </a:rPr>
              <a:t>№</a:t>
            </a:r>
            <a:r>
              <a:rPr lang="ru-RU" altLang="ru-RU" sz="3600" b="1" dirty="0" smtClean="0">
                <a:solidFill>
                  <a:srgbClr val="FF0000"/>
                </a:solidFill>
              </a:rPr>
              <a:t>6им.Л.Д.Телицына </a:t>
            </a:r>
            <a:r>
              <a:rPr lang="ru-RU" altLang="ru-RU" sz="3600" b="1" dirty="0" smtClean="0">
                <a:solidFill>
                  <a:srgbClr val="FF0000"/>
                </a:solidFill>
              </a:rPr>
              <a:t> 17.11.2023 </a:t>
            </a:r>
            <a:r>
              <a:rPr lang="ru-RU" altLang="ru-RU" sz="3600" b="1" dirty="0" smtClean="0">
                <a:solidFill>
                  <a:srgbClr val="FF0000"/>
                </a:solidFill>
              </a:rPr>
              <a:t>года</a:t>
            </a:r>
            <a:r>
              <a:rPr lang="ru-RU" altLang="ru-RU" sz="3600" b="1" dirty="0">
                <a:solidFill>
                  <a:srgbClr val="FF0000"/>
                </a:solidFill>
              </a:rPr>
              <a:t/>
            </a:r>
            <a:br>
              <a:rPr lang="ru-RU" altLang="ru-RU" sz="3600" b="1" dirty="0">
                <a:solidFill>
                  <a:srgbClr val="FF0000"/>
                </a:solidFill>
              </a:rPr>
            </a:br>
            <a:endParaRPr lang="ru-RU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528" y="5013176"/>
            <a:ext cx="84975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081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ГИА-11 2024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 smtClean="0"/>
              <a:t>Обязательные предметы ГИА: русский язык, математика</a:t>
            </a:r>
          </a:p>
          <a:p>
            <a:pPr algn="just"/>
            <a:r>
              <a:rPr lang="ru-RU" sz="2400" b="1" dirty="0" smtClean="0"/>
              <a:t>Предметы по </a:t>
            </a:r>
            <a:r>
              <a:rPr lang="ru-RU" sz="2400" b="1" dirty="0"/>
              <a:t>выбору </a:t>
            </a:r>
            <a:r>
              <a:rPr lang="ru-RU" sz="2400" b="1" dirty="0" smtClean="0"/>
              <a:t>обучающихся: литература</a:t>
            </a:r>
            <a:r>
              <a:rPr lang="ru-RU" sz="2400" b="1" dirty="0"/>
              <a:t>, физика, химия, биология, география, история, обществознание, математика (профиль), иностранные языки, информатика</a:t>
            </a:r>
          </a:p>
        </p:txBody>
      </p:sp>
    </p:spTree>
    <p:extLst>
      <p:ext uri="{BB962C8B-B14F-4D97-AF65-F5344CB8AC3E}">
        <p14:creationId xmlns:p14="http://schemas.microsoft.com/office/powerpoint/2010/main" val="4176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485" y="2660713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413" y="238835"/>
            <a:ext cx="8353052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Математика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02915" y="4797152"/>
            <a:ext cx="8641085" cy="1056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расписании определены </a:t>
            </a:r>
            <a:r>
              <a:rPr lang="ru-RU" sz="18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отдельные дни 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для проведения экзамена на базовом и профильном уровнях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Выпускники </a:t>
            </a:r>
            <a:r>
              <a:rPr lang="ru-RU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могут 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сдавать: </a:t>
            </a:r>
            <a:r>
              <a:rPr lang="ru-RU" sz="1800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ТОЛЬКО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</a:t>
            </a:r>
            <a:r>
              <a:rPr lang="ru-RU" sz="2400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один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из  уровней</a:t>
            </a:r>
            <a:endParaRPr lang="ru-RU" sz="18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204864"/>
            <a:ext cx="3312367" cy="2640292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Базовый уровень</a:t>
            </a:r>
            <a:endParaRPr lang="ru-RU" sz="1400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аттестат</a:t>
            </a: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поступление </a:t>
            </a: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</a:rPr>
              <a:t>в вуз </a:t>
            </a: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</a:rPr>
              <a:t>на направления </a:t>
            </a: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подготовки без математики</a:t>
            </a:r>
          </a:p>
          <a:p>
            <a:pPr algn="ctr">
              <a:spcBef>
                <a:spcPct val="0"/>
              </a:spcBef>
            </a:pP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5-балльная система</a:t>
            </a:r>
          </a:p>
          <a:p>
            <a:pPr algn="ctr">
              <a:spcBef>
                <a:spcPct val="0"/>
              </a:spcBef>
            </a:pP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endParaRPr lang="ru-RU" sz="1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2204864"/>
            <a:ext cx="3456384" cy="2640292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Профильный уровень</a:t>
            </a:r>
            <a:endParaRPr lang="ru-RU" sz="1400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аттестат</a:t>
            </a: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поступление в вуз</a:t>
            </a:r>
          </a:p>
          <a:p>
            <a:pPr algn="ctr">
              <a:spcBef>
                <a:spcPct val="0"/>
              </a:spcBef>
            </a:pP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endParaRPr lang="ru-RU" sz="16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100-балльная система</a:t>
            </a:r>
          </a:p>
          <a:p>
            <a:pPr algn="ctr">
              <a:spcBef>
                <a:spcPct val="0"/>
              </a:spcBef>
            </a:pP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Минимальный  порог - 27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707842" y="1556792"/>
            <a:ext cx="1728192" cy="809785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413" y="836712"/>
            <a:ext cx="8353051" cy="648071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В соответствии с Концепцией развития математического образования в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РФ ЕГЭ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по математике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разделен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на два уровня: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3927" y="2996952"/>
            <a:ext cx="1152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endParaRPr lang="ru-RU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Государственная итоговая аттестация – 2024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400" b="1" dirty="0" smtClean="0"/>
              <a:t>Заявление на ГИА: с 1 октября 2023 года до 1 февраля 2024 года в МБОУ СОШ </a:t>
            </a:r>
            <a:r>
              <a:rPr lang="ru-RU" sz="2400" b="1" dirty="0" smtClean="0"/>
              <a:t>№</a:t>
            </a:r>
            <a:r>
              <a:rPr lang="ru-RU" sz="2400" b="1" dirty="0" smtClean="0"/>
              <a:t>6 им. </a:t>
            </a:r>
            <a:r>
              <a:rPr lang="ru-RU" sz="2400" b="1" dirty="0" err="1" smtClean="0"/>
              <a:t>Л.Д.Телицына</a:t>
            </a:r>
            <a:r>
              <a:rPr lang="ru-RU" sz="2400" b="1" dirty="0" smtClean="0"/>
              <a:t>;</a:t>
            </a:r>
            <a:endParaRPr lang="ru-RU" sz="2400" b="1" dirty="0" smtClean="0"/>
          </a:p>
          <a:p>
            <a:pPr algn="just"/>
            <a:r>
              <a:rPr lang="ru-RU" sz="2400" b="1" dirty="0"/>
              <a:t>По математике дополнительно указать уровень: базовый или профильный.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Выбрать </a:t>
            </a:r>
            <a:r>
              <a:rPr lang="ru-RU" sz="2400" b="1" dirty="0"/>
              <a:t>предметы по выбору, результаты которых необходимы для поступления в высшие учебные заведения</a:t>
            </a:r>
          </a:p>
        </p:txBody>
      </p:sp>
    </p:spTree>
    <p:extLst>
      <p:ext uri="{BB962C8B-B14F-4D97-AF65-F5344CB8AC3E}">
        <p14:creationId xmlns:p14="http://schemas.microsoft.com/office/powerpoint/2010/main" val="230795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2A63A8"/>
                </a:solidFill>
              </a:rPr>
              <a:t>Правила регистрации на участие в государственной итоговой аттестации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Участники ЕГЭ вправе изменить (дополнить) перечень указанных в заявлениях об участии в ЕГЭ учебных предметов, изменить сроки участия в ЕГЭ при наличии у них уважительных причин (болезни или иных обстоятельств), подтвержденных документально. В этом случае участники ЕГЭ подают в ГЭК соответствующие заявления с указанием измененного (дополненного) перечня учебных предметов, по которым они планируют сдавать экзамены, и (или) измененных сроков участия в ЕГЭ, а также документы, подтверждающие уважительность причин изменения (дополнения) перечня учебных предметов и (или) сроков участия в ЕГЭ. Указанные заявления подаются не позднее чем за две недели до начала соответствующего экзамена. </a:t>
            </a:r>
          </a:p>
        </p:txBody>
      </p:sp>
    </p:spTree>
    <p:extLst>
      <p:ext uri="{BB962C8B-B14F-4D97-AF65-F5344CB8AC3E}">
        <p14:creationId xmlns:p14="http://schemas.microsoft.com/office/powerpoint/2010/main" val="8696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Продолжительность экзаменов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 smtClean="0"/>
              <a:t>Математика (профиль), физика, информатика , биология, литература – 3 часа 55 минут;</a:t>
            </a:r>
          </a:p>
          <a:p>
            <a:pPr algn="just"/>
            <a:r>
              <a:rPr lang="ru-RU" sz="2400" b="1" dirty="0" smtClean="0"/>
              <a:t>Русский язык, химия, история, обществознание – 3 часа 30 минут;</a:t>
            </a:r>
          </a:p>
          <a:p>
            <a:pPr algn="just"/>
            <a:r>
              <a:rPr lang="ru-RU" sz="2400" b="1" dirty="0" smtClean="0"/>
              <a:t>Математика (база) география – 3 часа;</a:t>
            </a:r>
          </a:p>
          <a:p>
            <a:pPr algn="just"/>
            <a:r>
              <a:rPr lang="ru-RU" sz="2400" b="1" dirty="0" smtClean="0"/>
              <a:t>Иностранный язык (письменно) – 3 часа 10 минут, (устно) – 17 минут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7795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333399"/>
                </a:solidFill>
              </a:rPr>
              <a:t>Оценка результатов 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b="1" dirty="0"/>
              <a:t>Оценивание экзаменационных материалов: </a:t>
            </a:r>
          </a:p>
          <a:p>
            <a:pPr marL="0" indent="0" algn="just">
              <a:buNone/>
            </a:pPr>
            <a:r>
              <a:rPr lang="ru-RU" sz="2800" b="1" dirty="0"/>
              <a:t>•В форме ЕГЭ – первичные баллы переводят в 100-бальную систему оценивания </a:t>
            </a:r>
          </a:p>
          <a:p>
            <a:pPr marL="0" indent="0" algn="just">
              <a:buNone/>
            </a:pPr>
            <a:r>
              <a:rPr lang="ru-RU" sz="2800" b="1" dirty="0"/>
              <a:t>•В форме ГВЭ - пятибалльная система оценки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33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333399"/>
                </a:solidFill>
              </a:rPr>
              <a:t>Оценка результатов ГИА</a:t>
            </a:r>
            <a:endParaRPr lang="ru-RU" b="1" dirty="0">
              <a:solidFill>
                <a:srgbClr val="33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/>
              <a:t>Результаты </a:t>
            </a:r>
            <a:r>
              <a:rPr lang="ru-RU" sz="2000" b="1" dirty="0"/>
              <a:t>ГИА признаются удовлетворительными в случае если: </a:t>
            </a:r>
            <a:endParaRPr lang="ru-RU" sz="2000" b="1" dirty="0" smtClean="0"/>
          </a:p>
          <a:p>
            <a:pPr marL="0" indent="0" algn="just">
              <a:buNone/>
            </a:pPr>
            <a:r>
              <a:rPr lang="ru-RU" sz="2000" b="1" dirty="0" smtClean="0"/>
              <a:t>• </a:t>
            </a:r>
            <a:r>
              <a:rPr lang="ru-RU" sz="2000" b="1" dirty="0"/>
              <a:t>обучающийся по обязательным учебным предметам при сдаче ЕГЭ (за исключением ЕГЭ по математике базового уровня) набрал количество баллов не ниже минимального, определяемого </a:t>
            </a:r>
            <a:r>
              <a:rPr lang="ru-RU" sz="2000" b="1" dirty="0" err="1"/>
              <a:t>Рособрнадзором</a:t>
            </a:r>
            <a:r>
              <a:rPr lang="ru-RU" sz="2000" b="1" dirty="0" smtClean="0"/>
              <a:t>,</a:t>
            </a:r>
          </a:p>
          <a:p>
            <a:pPr marL="0" indent="0" algn="just">
              <a:buNone/>
            </a:pPr>
            <a:r>
              <a:rPr lang="ru-RU" sz="2000" b="1" dirty="0" smtClean="0"/>
              <a:t>• </a:t>
            </a:r>
            <a:r>
              <a:rPr lang="ru-RU" sz="2000" b="1" dirty="0"/>
              <a:t>при сдаче ГВЭ и ЕГЭ по математике базового уровня получил отметки не ниже удовлетворительной (три балла).</a:t>
            </a:r>
          </a:p>
        </p:txBody>
      </p:sp>
    </p:spTree>
    <p:extLst>
      <p:ext uri="{BB962C8B-B14F-4D97-AF65-F5344CB8AC3E}">
        <p14:creationId xmlns:p14="http://schemas.microsoft.com/office/powerpoint/2010/main" val="36300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620688"/>
            <a:ext cx="6902152" cy="79208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Минимальные баллы</a:t>
            </a:r>
            <a:endParaRPr lang="ru-RU" sz="4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19672" y="1484784"/>
            <a:ext cx="6336705" cy="49685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• </a:t>
            </a:r>
            <a:r>
              <a:rPr lang="ru-RU" b="1" dirty="0"/>
              <a:t>русский язык – 36 - для получения аттестата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• </a:t>
            </a:r>
            <a:r>
              <a:rPr lang="ru-RU" b="1" dirty="0"/>
              <a:t>математика – 27 - для получения </a:t>
            </a:r>
            <a:r>
              <a:rPr lang="ru-RU" b="1" dirty="0" smtClean="0"/>
              <a:t>аттестата</a:t>
            </a:r>
          </a:p>
          <a:p>
            <a:pPr marL="0" indent="0">
              <a:buNone/>
            </a:pPr>
            <a:r>
              <a:rPr lang="ru-RU" b="1" dirty="0"/>
              <a:t>• биология – 36 баллов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• </a:t>
            </a:r>
            <a:r>
              <a:rPr lang="ru-RU" b="1" dirty="0"/>
              <a:t>география – 37 баллов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• </a:t>
            </a:r>
            <a:r>
              <a:rPr lang="ru-RU" b="1" dirty="0"/>
              <a:t>иностранный язык – 22 балла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• </a:t>
            </a:r>
            <a:r>
              <a:rPr lang="ru-RU" b="1" dirty="0"/>
              <a:t>информатика – 44 балла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• </a:t>
            </a:r>
            <a:r>
              <a:rPr lang="ru-RU" b="1" dirty="0"/>
              <a:t>история – 35 баллов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• </a:t>
            </a:r>
            <a:r>
              <a:rPr lang="ru-RU" b="1" dirty="0"/>
              <a:t>литература – 32 балла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• </a:t>
            </a:r>
            <a:r>
              <a:rPr lang="ru-RU" b="1" dirty="0"/>
              <a:t>обществознание – 42 балла (в 2020 году минимум был равен 45 баллам);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• </a:t>
            </a:r>
            <a:r>
              <a:rPr lang="ru-RU" b="1" dirty="0"/>
              <a:t>физика – 36 баллов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• </a:t>
            </a:r>
            <a:r>
              <a:rPr lang="ru-RU" b="1" dirty="0"/>
              <a:t>химия – 39 </a:t>
            </a:r>
            <a:r>
              <a:rPr lang="ru-RU" b="1" dirty="0" smtClean="0"/>
              <a:t>баллов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6508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1" y="620688"/>
            <a:ext cx="6326089" cy="100811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Расписание ЕГЭ – 2024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1916832"/>
            <a:ext cx="7058744" cy="39943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</a:rPr>
              <a:t>Досрочная сдача ЕГЭ – с 20 марта по 20 апреля 2024 года 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Основные </a:t>
            </a:r>
            <a:r>
              <a:rPr lang="ru-RU" sz="3600" b="1" dirty="0">
                <a:solidFill>
                  <a:srgbClr val="0070C0"/>
                </a:solidFill>
              </a:rPr>
              <a:t>сроки ЕГЭ - с 26 мая по 2 июля Дополнительный период – с 5, 8 и 20 сентября </a:t>
            </a:r>
          </a:p>
        </p:txBody>
      </p:sp>
    </p:spTree>
    <p:extLst>
      <p:ext uri="{BB962C8B-B14F-4D97-AF65-F5344CB8AC3E}">
        <p14:creationId xmlns:p14="http://schemas.microsoft.com/office/powerpoint/2010/main" val="23900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485" y="2660706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1" y="246788"/>
            <a:ext cx="8640960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2E3192"/>
                </a:solidFill>
                <a:latin typeface="Cambria" pitchFamily="18" charset="0"/>
              </a:rPr>
              <a:t>Безопасность </a:t>
            </a:r>
            <a:r>
              <a:rPr lang="ru-RU" sz="3200" b="1" dirty="0" smtClean="0">
                <a:solidFill>
                  <a:srgbClr val="2E3192"/>
                </a:solidFill>
                <a:latin typeface="Cambria" pitchFamily="18" charset="0"/>
              </a:rPr>
              <a:t>проведения ЕГЭ</a:t>
            </a:r>
            <a:endParaRPr lang="ru-RU" sz="32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947" y="921746"/>
            <a:ext cx="83529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(Раздел VI. п. 34. Приказа </a:t>
            </a:r>
            <a:r>
              <a:rPr lang="ru-RU" sz="1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Минобрнауки</a:t>
            </a: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 России от 26.12.2013 N 1400)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746380"/>
            <a:ext cx="2591648" cy="341081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endParaRPr lang="ru-RU" sz="20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rgbClr val="2E3192"/>
                </a:solidFill>
                <a:latin typeface="Cambria" panose="02040503050406030204" pitchFamily="18" charset="0"/>
              </a:rPr>
              <a:t>Обеспечение информационной безопасности </a:t>
            </a:r>
            <a:r>
              <a:rPr lang="ru-RU" sz="20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ЕГЭ </a:t>
            </a:r>
            <a:r>
              <a:rPr lang="ru-RU" sz="2000" dirty="0">
                <a:solidFill>
                  <a:srgbClr val="2E3192"/>
                </a:solidFill>
                <a:latin typeface="Cambria" panose="02040503050406030204" pitchFamily="18" charset="0"/>
              </a:rPr>
              <a:t>и избежание утечек контрольно-измерительных материалов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1533471"/>
            <a:ext cx="4824536" cy="1187868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000" b="1" u="sng" dirty="0" smtClean="0">
                <a:solidFill>
                  <a:srgbClr val="2E3192"/>
                </a:solidFill>
                <a:latin typeface="Cambria" panose="02040503050406030204" pitchFamily="18" charset="0"/>
              </a:rPr>
              <a:t>Видеонаблюдение </a:t>
            </a: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100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% </a:t>
            </a:r>
            <a:r>
              <a:rPr lang="en-US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online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- ЕГЭ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67945" y="2996952"/>
            <a:ext cx="4824536" cy="866910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b="1" u="sng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Печать КИМ </a:t>
            </a:r>
            <a:r>
              <a:rPr lang="ru-RU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в аудиториях ППЭ (ЕГЭ)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4283183"/>
            <a:ext cx="4824537" cy="874007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700" dirty="0">
                <a:solidFill>
                  <a:srgbClr val="2E3192"/>
                </a:solidFill>
                <a:latin typeface="Cambria" panose="02040503050406030204" pitchFamily="18" charset="0"/>
              </a:rPr>
              <a:t>Д</a:t>
            </a:r>
            <a:r>
              <a:rPr lang="ru-RU" sz="17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оставка экзаменационных материалов в ППЭ </a:t>
            </a:r>
          </a:p>
          <a:p>
            <a:pPr algn="ctr">
              <a:spcBef>
                <a:spcPct val="0"/>
              </a:spcBef>
            </a:pP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ФГУП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«Главный центр специальной связи»</a:t>
            </a: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684958" y="3166033"/>
            <a:ext cx="1800200" cy="435550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211960" y="4077072"/>
            <a:ext cx="4392488" cy="15841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4355976" y="3933056"/>
            <a:ext cx="4392488" cy="172819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Нормативные документы ГИА-11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/>
              <a:t>Ст. 59 Федерального закона «Об образовании в Российской Федерации» от 29.12.2012 № 273-ФЗ 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Порядок </a:t>
            </a:r>
            <a:r>
              <a:rPr lang="ru-RU" sz="2000" b="1" dirty="0"/>
              <a:t>проведения государственной итоговой аттестации по образовательным программам среднего общего образования, утвержденный приказом Министерства просвещения РФ и Федеральной службы по надзору в сфере образования и науки от 04.04.2023 № 233/552 </a:t>
            </a:r>
          </a:p>
        </p:txBody>
      </p:sp>
    </p:spTree>
    <p:extLst>
      <p:ext uri="{BB962C8B-B14F-4D97-AF65-F5344CB8AC3E}">
        <p14:creationId xmlns:p14="http://schemas.microsoft.com/office/powerpoint/2010/main" val="134872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"/>
          <a:stretch/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68552" y="627075"/>
            <a:ext cx="3048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WWW.SMOTRIEGE.RU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05"/>
          <a:stretch/>
        </p:blipFill>
        <p:spPr>
          <a:xfrm>
            <a:off x="107504" y="692696"/>
            <a:ext cx="166117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73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едеральная служба по надзору в сфере образования и науки (Рособрнадзор) ( видеонаблюдение за ЕГЭ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403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977" y="-1103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542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6"/>
          <a:stretch/>
        </p:blipFill>
        <p:spPr>
          <a:xfrm>
            <a:off x="0" y="1768"/>
            <a:ext cx="9144000" cy="6856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05"/>
          <a:stretch/>
        </p:blipFill>
        <p:spPr>
          <a:xfrm>
            <a:off x="251520" y="548680"/>
            <a:ext cx="1256336" cy="59905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67544" y="4509120"/>
            <a:ext cx="302433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147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_________________533e70054d5e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5024"/>
            <a:ext cx="2664296" cy="261879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31900" y="260350"/>
            <a:ext cx="7912100" cy="94773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ПОДАВЛЕНИЕ СИГНАЛА СОТОВОЙ СВЯЗИ</a:t>
            </a:r>
            <a:endParaRPr lang="ru-RU" b="1" dirty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50178" name="Picture 2" descr="http://blog.jammer.su/wp-content/uploads/2014/09/iPhone-ege-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442" y="1690046"/>
            <a:ext cx="5236687" cy="4244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72" name="Прямоугольник 6"/>
          <p:cNvSpPr>
            <a:spLocks noChangeArrowheads="1"/>
          </p:cNvSpPr>
          <p:nvPr/>
        </p:nvSpPr>
        <p:spPr bwMode="auto">
          <a:xfrm>
            <a:off x="5508104" y="1124744"/>
            <a:ext cx="335182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800" dirty="0">
                <a:latin typeface="Cambria" panose="02040503050406030204" pitchFamily="18" charset="0"/>
              </a:rPr>
              <a:t>В </a:t>
            </a:r>
            <a:r>
              <a:rPr lang="ru-RU" sz="2800" dirty="0" smtClean="0">
                <a:latin typeface="Cambria" panose="02040503050406030204" pitchFamily="18" charset="0"/>
              </a:rPr>
              <a:t>2024 </a:t>
            </a:r>
            <a:r>
              <a:rPr lang="ru-RU" sz="2800" dirty="0">
                <a:latin typeface="Cambria" panose="02040503050406030204" pitchFamily="18" charset="0"/>
              </a:rPr>
              <a:t>г. </a:t>
            </a:r>
            <a:r>
              <a:rPr lang="ru-RU" sz="2800" dirty="0" smtClean="0">
                <a:latin typeface="Cambria" panose="02040503050406030204" pitchFamily="18" charset="0"/>
              </a:rPr>
              <a:t>ППЭ оснащается  </a:t>
            </a:r>
            <a:r>
              <a:rPr lang="ru-RU" sz="2800" dirty="0">
                <a:latin typeface="Cambria" panose="02040503050406030204" pitchFamily="18" charset="0"/>
              </a:rPr>
              <a:t>средствами подавления сигналов сотовой связи. </a:t>
            </a:r>
          </a:p>
        </p:txBody>
      </p:sp>
    </p:spTree>
    <p:extLst>
      <p:ext uri="{BB962C8B-B14F-4D97-AF65-F5344CB8AC3E}">
        <p14:creationId xmlns:p14="http://schemas.microsoft.com/office/powerpoint/2010/main" val="3171913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1580265"/>
            <a:ext cx="8229600" cy="4525433"/>
          </a:xfrm>
        </p:spPr>
        <p:txBody>
          <a:bodyPr/>
          <a:lstStyle/>
          <a:p>
            <a:pPr algn="ctr">
              <a:buNone/>
            </a:pPr>
            <a:r>
              <a:rPr lang="ru-RU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проведения ЕГЭ</a:t>
            </a:r>
            <a:endParaRPr lang="ru-RU" sz="8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3560"/>
            <a:ext cx="3912968" cy="1861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93" y="-24259"/>
            <a:ext cx="925353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4"/>
          <p:cNvSpPr txBox="1">
            <a:spLocks/>
          </p:cNvSpPr>
          <p:nvPr/>
        </p:nvSpPr>
        <p:spPr>
          <a:xfrm>
            <a:off x="1187624" y="332656"/>
            <a:ext cx="6400800" cy="50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допуска в ППЭ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2790" y="830517"/>
            <a:ext cx="1429668" cy="286484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КПП1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31044" y="4293096"/>
            <a:ext cx="6401396" cy="180020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Участники ЕГЭ проходят через «рамку» металлодетектора.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Если сигнал есть – </a:t>
            </a:r>
            <a:r>
              <a:rPr lang="ru-RU" sz="1500" b="1" dirty="0" smtClean="0">
                <a:solidFill>
                  <a:srgbClr val="CC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за допуск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предлагает выложить металлические вещи.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0" y="4293096"/>
            <a:ext cx="142966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0" y="797908"/>
            <a:ext cx="1429668" cy="289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131044" y="830518"/>
            <a:ext cx="6401396" cy="281450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1500" b="1" u="sng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Организатор вне аудитории</a:t>
            </a:r>
            <a:r>
              <a:rPr lang="ru-RU" sz="1500" b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проверяет паспорт, наличие участника ЕГЭ в списках распределения;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напоминает о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необходимости сдачи средств связи и лишних вещей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сопровождающим;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информирует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том, что следующая проверка будет производиться с использованием </a:t>
            </a:r>
            <a:r>
              <a:rPr lang="ru-RU" sz="15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металлодетектора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2790" y="4365104"/>
            <a:ext cx="1429668" cy="151216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КПП2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Нашивка 16"/>
          <p:cNvSpPr/>
          <p:nvPr/>
        </p:nvSpPr>
        <p:spPr>
          <a:xfrm rot="5400000">
            <a:off x="5067775" y="2311189"/>
            <a:ext cx="527931" cy="3240360"/>
          </a:xfrm>
          <a:prstGeom prst="chevron">
            <a:avLst/>
          </a:pr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45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8928992" cy="5116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600" dirty="0">
                <a:solidFill>
                  <a:prstClr val="black"/>
                </a:solidFill>
                <a:latin typeface="Verdana"/>
              </a:rPr>
              <a:t>Все экзамены начинаются </a:t>
            </a:r>
            <a:r>
              <a:rPr lang="ru-RU" sz="3600" u="sng" dirty="0">
                <a:solidFill>
                  <a:srgbClr val="FF0000"/>
                </a:solidFill>
                <a:latin typeface="Verdana"/>
              </a:rPr>
              <a:t>в 10.00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по местному времени. Дата, место проведения экзамена и наименование экзаменационного предмета указываются в </a:t>
            </a: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уведомлении, которое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участник </a:t>
            </a: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ЕГЭ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получает в своём ОУ </a:t>
            </a:r>
            <a:endParaRPr lang="ru-RU" sz="3600" dirty="0" smtClean="0">
              <a:solidFill>
                <a:prstClr val="black"/>
              </a:solidFill>
              <a:latin typeface="Verdana"/>
            </a:endParaRPr>
          </a:p>
          <a:p>
            <a:pPr lvl="0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600" dirty="0">
                <a:solidFill>
                  <a:prstClr val="black"/>
                </a:solidFill>
                <a:latin typeface="Verdana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prstClr val="black"/>
                </a:solidFill>
                <a:latin typeface="Verdana"/>
                <a:cs typeface="Times New Roman" pitchFamily="18" charset="0"/>
              </a:rPr>
              <a:t> </a:t>
            </a:r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 15  мая  2024 г</a:t>
            </a:r>
            <a:r>
              <a:rPr lang="ru-RU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5113" lvl="0" indent="-265113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Уведомление </a:t>
            </a:r>
            <a:r>
              <a:rPr lang="ru-RU" sz="3600" u="sng" dirty="0" smtClean="0">
                <a:solidFill>
                  <a:prstClr val="black"/>
                </a:solidFill>
                <a:latin typeface="Verdana"/>
              </a:rPr>
              <a:t>не нужно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иметь при себе на каждом экзамене. </a:t>
            </a:r>
          </a:p>
        </p:txBody>
      </p:sp>
    </p:spTree>
    <p:extLst>
      <p:ext uri="{BB962C8B-B14F-4D97-AF65-F5344CB8AC3E}">
        <p14:creationId xmlns:p14="http://schemas.microsoft.com/office/powerpoint/2010/main" val="1058148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589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Участники ЕГЭ</a:t>
            </a:r>
          </a:p>
          <a:p>
            <a:pPr lvl="0" algn="ctr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3600" u="sng" dirty="0">
                <a:solidFill>
                  <a:srgbClr val="FF0000"/>
                </a:solidFill>
                <a:latin typeface="Verdana"/>
              </a:rPr>
              <a:t>имеют право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на:</a:t>
            </a:r>
          </a:p>
          <a:p>
            <a:pPr marL="265113" lvl="0" indent="-265113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Verdana"/>
              </a:rPr>
              <a:t>*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выход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из аудитории по уважительной причине (в этом случае все экзаменационные материалы 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оставляются на парте в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аудитории); 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*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на досрочную сдачу экзаменационных материалов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;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 *прервать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экзамен по уважительной причине (состояние здоровья). В таком случае участник 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экзамена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обязан обратиться к дежурному медицинскому сотруднику, который зафиксирует в протоколе причину досрочной сдачи экзаменационных материалов. Организатор в 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протоколе делает отметку: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«Не закончил экзамен по уважительной причине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» </a:t>
            </a:r>
            <a:endParaRPr lang="ru-RU" sz="2400" dirty="0">
              <a:solidFill>
                <a:prstClr val="black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66478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645" y="332656"/>
            <a:ext cx="6074539" cy="537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*</a:t>
            </a: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в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этот же день участник </a:t>
            </a: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ЕГЭ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обязан обратиться в медицинское учреждение и предоставить в </a:t>
            </a: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ППЭ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справку о полученной медицинской помощи;</a:t>
            </a:r>
          </a:p>
          <a:p>
            <a:pPr marL="265113" lvl="0" indent="-265113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*на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основании предоставленного документа будет решаться вопрос о предоставлении возможности сдачи экзамена в дополнительные сроки. </a:t>
            </a:r>
          </a:p>
          <a:p>
            <a:pPr marL="265113" lvl="0" indent="-265113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endParaRPr lang="ru-RU" sz="4000" dirty="0">
              <a:solidFill>
                <a:prstClr val="black"/>
              </a:solidFill>
              <a:latin typeface="Verdana"/>
            </a:endParaRPr>
          </a:p>
        </p:txBody>
      </p:sp>
      <p:pic>
        <p:nvPicPr>
          <p:cNvPr id="3" name="Picture 7" descr="shutterstock_543461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0"/>
            <a:ext cx="4325277" cy="58052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80112" y="-1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661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28800"/>
            <a:ext cx="8677472" cy="401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1" i="0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 </a:t>
            </a:r>
            <a:r>
              <a:rPr kumimoji="0" lang="ru-RU" sz="6000" b="1" i="0" u="none" strike="noStrike" kern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Monotype Corsiva" pitchFamily="66" charset="0"/>
              </a:rPr>
              <a:t>ЕГЭ</a:t>
            </a:r>
            <a:r>
              <a:rPr lang="ru-RU" sz="32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</a:t>
            </a:r>
            <a:r>
              <a:rPr kumimoji="0" lang="ru-RU" sz="32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- </a:t>
            </a:r>
            <a:r>
              <a:rPr kumimoji="0" lang="ru-RU" sz="28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основная форма </a:t>
            </a:r>
            <a:r>
              <a:rPr lang="ru-RU" sz="2800" b="1" i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государственной </a:t>
            </a:r>
            <a:r>
              <a:rPr kumimoji="0" lang="ru-RU" sz="28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итоговой  аттестации </a:t>
            </a:r>
            <a:r>
              <a:rPr kumimoji="0" lang="ru-RU" sz="28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в школе.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Обязательными для всех выпускников являются экзамены </a:t>
            </a:r>
            <a:r>
              <a:rPr kumimoji="0" lang="ru-RU" sz="2800" b="1" i="1" u="sng" strike="noStrike" kern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по </a:t>
            </a:r>
            <a:r>
              <a:rPr kumimoji="0" lang="ru-RU" sz="2800" b="1" i="1" u="sng" strike="noStrike" kern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русскому языку и математике.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1" i="1" u="none" strike="noStrike" kern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Если </a:t>
            </a:r>
            <a:r>
              <a:rPr kumimoji="0" lang="ru-RU" sz="24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выпускник </a:t>
            </a:r>
            <a:r>
              <a:rPr kumimoji="0" lang="ru-RU" sz="24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11 класса</a:t>
            </a:r>
            <a:r>
              <a:rPr kumimoji="0" lang="ru-RU" sz="2400" b="1" i="1" u="none" strike="noStrike" kern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 </a:t>
            </a:r>
            <a:r>
              <a:rPr kumimoji="0" lang="ru-RU" sz="24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намерен </a:t>
            </a:r>
            <a:r>
              <a:rPr kumimoji="0" lang="ru-RU" sz="24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продолжить образование в высшем учебном заведении, то он должен сдать </a:t>
            </a:r>
            <a:r>
              <a:rPr kumimoji="0" lang="ru-RU" sz="2400" b="1" i="1" u="sng" strike="noStrike" kern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предметы по выбору в форме </a:t>
            </a:r>
            <a:r>
              <a:rPr kumimoji="0" lang="ru-RU" sz="2400" b="1" i="1" u="sng" strike="noStrike" kern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ЕГЭ</a:t>
            </a:r>
          </a:p>
        </p:txBody>
      </p:sp>
      <p:pic>
        <p:nvPicPr>
          <p:cNvPr id="3" name="Picture 2" descr="C:\Users\kadach_tg\Desktop\ЕГЭ-выбор будуще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698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107504" y="1124744"/>
            <a:ext cx="8928992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утвержден </a:t>
            </a:r>
            <a:r>
              <a:rPr kumimoji="0" lang="ru-RU" sz="2400" b="1" i="1" u="none" strike="noStrike" cap="none" normalizeH="0" baseline="0" dirty="0" smtClean="0">
                <a:ln>
                  <a:solidFill>
                    <a:schemeClr val="tx1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приказ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от 13 августа 2021 № 753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«О внесении изменений в приказ Министерства науки 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Российской Федерации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21 августа 2020 г. № 1076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приема на обучение по образовательным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высшего образования – программам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программам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программам магистратуры»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правилами приема студентов в вузы.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Утвержденный приказ вступил в силу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1 марта 2022 года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действует до 1 сентября 2027 года.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9252" y="18864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в вузы в </a:t>
            </a:r>
            <a:r>
              <a:rPr lang="ru-RU" sz="4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98" y="1484784"/>
            <a:ext cx="8967864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600" b="1" i="1" u="sng" dirty="0">
                <a:solidFill>
                  <a:prstClr val="black"/>
                </a:solidFill>
                <a:latin typeface="Times New Roman" pitchFamily="18" charset="0"/>
              </a:rPr>
              <a:t>русский </a:t>
            </a:r>
            <a:r>
              <a:rPr lang="ru-RU" sz="3600" b="1" i="1" u="sng" dirty="0" smtClean="0">
                <a:solidFill>
                  <a:prstClr val="black"/>
                </a:solidFill>
                <a:latin typeface="Times New Roman" pitchFamily="18" charset="0"/>
              </a:rPr>
              <a:t> язык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</a:rPr>
              <a:t> –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</a:rPr>
              <a:t>  </a:t>
            </a:r>
            <a:r>
              <a:rPr lang="ru-RU" sz="7200" b="1" u="sng" dirty="0" smtClean="0">
                <a:solidFill>
                  <a:srgbClr val="C00000"/>
                </a:solidFill>
                <a:latin typeface="Times New Roman" pitchFamily="18" charset="0"/>
              </a:rPr>
              <a:t>24</a:t>
            </a:r>
            <a:r>
              <a:rPr lang="ru-RU" sz="5400" b="1" u="sng" dirty="0" smtClean="0">
                <a:solidFill>
                  <a:srgbClr val="C00000"/>
                </a:solidFill>
                <a:latin typeface="Times New Roman" pitchFamily="18" charset="0"/>
              </a:rPr>
              <a:t>  </a:t>
            </a:r>
            <a:r>
              <a:rPr lang="ru-RU" sz="3600" u="sng" dirty="0" smtClean="0">
                <a:solidFill>
                  <a:srgbClr val="C00000"/>
                </a:solidFill>
                <a:latin typeface="Times New Roman" pitchFamily="18" charset="0"/>
              </a:rPr>
              <a:t>тестовых балла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endParaRPr lang="ru-RU" sz="36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600" b="1" i="1" u="sng" dirty="0">
                <a:solidFill>
                  <a:prstClr val="black"/>
                </a:solidFill>
                <a:latin typeface="Times New Roman" pitchFamily="18" charset="0"/>
              </a:rPr>
              <a:t> математика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endParaRPr lang="ru-RU" sz="36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5400" b="1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7200" b="1" u="sng" dirty="0" smtClean="0">
                <a:solidFill>
                  <a:srgbClr val="C00000"/>
                </a:solidFill>
                <a:latin typeface="Times New Roman" pitchFamily="18" charset="0"/>
              </a:rPr>
              <a:t>27</a:t>
            </a:r>
            <a:r>
              <a:rPr lang="ru-RU" sz="5400" b="1" u="sng" dirty="0" smtClean="0">
                <a:solidFill>
                  <a:srgbClr val="C00000"/>
                </a:solidFill>
                <a:latin typeface="Times New Roman" pitchFamily="18" charset="0"/>
              </a:rPr>
              <a:t>  </a:t>
            </a:r>
            <a:r>
              <a:rPr lang="ru-RU" sz="3600" u="sng" dirty="0" smtClean="0">
                <a:solidFill>
                  <a:srgbClr val="C00000"/>
                </a:solidFill>
                <a:latin typeface="Times New Roman" pitchFamily="18" charset="0"/>
              </a:rPr>
              <a:t>тестовых баллов 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</a:rPr>
              <a:t>                 </a:t>
            </a:r>
            <a:r>
              <a:rPr lang="ru-RU" sz="3600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7200" b="1" u="sng" dirty="0" smtClean="0">
                <a:solidFill>
                  <a:srgbClr val="C00000"/>
                </a:solidFill>
                <a:latin typeface="Times New Roman" pitchFamily="18" charset="0"/>
              </a:rPr>
              <a:t>3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</a:rPr>
              <a:t>     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</a:rPr>
              <a:t> (профильный уровень)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</a:rPr>
              <a:t>                   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</a:rPr>
              <a:t> (базовый уровень)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endParaRPr lang="ru-RU" sz="3600" u="sng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7782" y="-48411"/>
            <a:ext cx="84975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6136" y="620688"/>
            <a:ext cx="8497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ctr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</a:rPr>
              <a:t>Минимальная граница 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 (</a:t>
            </a:r>
            <a: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</a:rPr>
              <a:t>для аттестата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)</a:t>
            </a:r>
            <a:endParaRPr lang="ru-RU" sz="3200" b="1" u="sng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399" b="7310"/>
          <a:stretch/>
        </p:blipFill>
        <p:spPr bwMode="auto">
          <a:xfrm>
            <a:off x="6400240" y="1268760"/>
            <a:ext cx="2273476" cy="310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284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27479" y="404664"/>
            <a:ext cx="6616929" cy="4248472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ЕГЭ -2024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shutterstock_1097922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49306" y="854792"/>
            <a:ext cx="39624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856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1F0C6B-BB42-4995-8026-84C61C57579D}" type="slidenum">
              <a:rPr lang="ru-RU" smtClean="0">
                <a:solidFill>
                  <a:prstClr val="black"/>
                </a:solidFill>
              </a:rPr>
              <a:pPr eaLnBrk="1" hangingPunct="1"/>
              <a:t>33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0409" y="-48607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endParaRPr lang="ru-RU" sz="6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967" y="995117"/>
            <a:ext cx="4634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https://checkege.rustest.ru/</a:t>
            </a:r>
            <a:endParaRPr lang="ru-RU" sz="3200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Опыт сдачи ЕГЭ за 1.5 месяца на 270+. | Интересный человек |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93" y="1640204"/>
            <a:ext cx="9153993" cy="518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7123755" y="2060848"/>
            <a:ext cx="992489" cy="36004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729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1F0C6B-BB42-4995-8026-84C61C57579D}" type="slidenum">
              <a:rPr lang="ru-RU" smtClean="0">
                <a:solidFill>
                  <a:prstClr val="black"/>
                </a:solidFill>
              </a:rPr>
              <a:pPr eaLnBrk="1" hangingPunct="1"/>
              <a:t>34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4516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699792" y="2619815"/>
            <a:ext cx="4320480" cy="3528392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Отмена бумажного свидетельства с результатами ГИА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Результаты ЕГЭ 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будут  действительны четыре года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, следующих за годом сдачи экзаменов (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письмо Министерства образования и науки РФ от 20.11.2013 г. №ДЛ-345/17).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0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ГИА</a:t>
            </a:r>
            <a:endParaRPr lang="ru-RU" sz="6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85670" y="1166853"/>
            <a:ext cx="4634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https://checkege.rustest.ru/</a:t>
            </a:r>
            <a:endParaRPr lang="ru-RU" sz="3200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1883849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7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25538"/>
            <a:ext cx="7929563" cy="4214812"/>
          </a:xfrm>
          <a:ln w="25400"/>
        </p:spPr>
        <p:txBody>
          <a:bodyPr/>
          <a:lstStyle/>
          <a:p>
            <a:pPr algn="ctr" eaLnBrk="1" hangingPunct="1">
              <a:defRPr/>
            </a:pPr>
            <a:r>
              <a:rPr lang="ru-RU" sz="7200" dirty="0" smtClean="0">
                <a:solidFill>
                  <a:srgbClr val="C00000"/>
                </a:solidFill>
                <a:effectLst/>
              </a:rPr>
              <a:t>Апелляция</a:t>
            </a:r>
            <a:br>
              <a:rPr lang="ru-RU" sz="7200" dirty="0" smtClean="0">
                <a:solidFill>
                  <a:srgbClr val="C00000"/>
                </a:solidFill>
                <a:effectLst/>
              </a:rPr>
            </a:br>
            <a:r>
              <a:rPr lang="ru-RU" sz="7200" dirty="0" smtClean="0">
                <a:solidFill>
                  <a:srgbClr val="C00000"/>
                </a:solidFill>
              </a:rPr>
              <a:t>участника  ЕГЭ</a:t>
            </a:r>
            <a:endParaRPr lang="ru-RU" sz="7200" dirty="0">
              <a:solidFill>
                <a:srgbClr val="C00000"/>
              </a:solidFill>
              <a:effectLst/>
            </a:endParaRPr>
          </a:p>
        </p:txBody>
      </p:sp>
      <p:pic>
        <p:nvPicPr>
          <p:cNvPr id="3" name="Picture 5" descr="shutterstock_1852634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3429000"/>
            <a:ext cx="3312368" cy="32730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679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7"/>
            <a:ext cx="9144000" cy="684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8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334201" cy="151216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/>
              </a:rPr>
              <a:t>Выс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тавление </a:t>
            </a:r>
            <a:r>
              <a:rPr lang="ru-RU" dirty="0">
                <a:solidFill>
                  <a:srgbClr val="FF0000"/>
                </a:solidFill>
                <a:effectLst/>
              </a:rPr>
              <a:t>отметок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в аттестат</a:t>
            </a:r>
            <a:endParaRPr lang="ru-RU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3212976"/>
            <a:ext cx="7272808" cy="2880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Среднее арифметическое путём математического округления:</a:t>
            </a:r>
          </a:p>
          <a:p>
            <a:pPr marL="0" indent="0" algn="just"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1, 2 полугодие, год 10 класса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1, 2, </a:t>
            </a:r>
            <a:r>
              <a:rPr lang="ru-RU" sz="2400" b="1" dirty="0" smtClean="0">
                <a:solidFill>
                  <a:schemeClr val="tx1"/>
                </a:solidFill>
              </a:rPr>
              <a:t>полугодие</a:t>
            </a:r>
            <a:r>
              <a:rPr lang="ru-RU" sz="2400" b="1" dirty="0" smtClean="0">
                <a:solidFill>
                  <a:schemeClr val="tx1"/>
                </a:solidFill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</a:rPr>
              <a:t>год 11 </a:t>
            </a:r>
            <a:r>
              <a:rPr lang="ru-RU" sz="2400" b="1" dirty="0" smtClean="0">
                <a:solidFill>
                  <a:schemeClr val="tx1"/>
                </a:solidFill>
              </a:rPr>
              <a:t>класса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356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648"/>
            <a:ext cx="7772400" cy="1080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Тренировочные экзамены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7" name="Подзаголовок 1"/>
          <p:cNvSpPr txBox="1">
            <a:spLocks/>
          </p:cNvSpPr>
          <p:nvPr/>
        </p:nvSpPr>
        <p:spPr bwMode="auto">
          <a:xfrm>
            <a:off x="1530524" y="4077072"/>
            <a:ext cx="6971762" cy="1440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Математика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Подзаголовок 1"/>
          <p:cNvSpPr txBox="1">
            <a:spLocks/>
          </p:cNvSpPr>
          <p:nvPr/>
        </p:nvSpPr>
        <p:spPr bwMode="auto">
          <a:xfrm>
            <a:off x="1530524" y="1656082"/>
            <a:ext cx="6840760" cy="37171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sz="3600" b="1" kern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Русский язык, математика, экзамены по выбору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sz="4000" i="1" kern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4000" b="0" i="1" u="none" strike="noStrike" kern="0" cap="none" spc="0" normalizeH="0" baseline="0" noProof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апрель</a:t>
            </a:r>
            <a:endParaRPr lang="ru-RU" sz="4000" i="1" kern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endParaRPr lang="ru-RU" sz="4000" i="1" kern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3" descr="C:\Users\MaxisTM\Desktop\к презентации\aalamate_taajob.png"/>
          <p:cNvPicPr>
            <a:picLocks noChangeAspect="1" noChangeArrowheads="1"/>
          </p:cNvPicPr>
          <p:nvPr/>
        </p:nvPicPr>
        <p:blipFill>
          <a:blip r:embed="rId2" cstate="print"/>
          <a:srcRect l="22841" r="26907"/>
          <a:stretch>
            <a:fillRect/>
          </a:stretch>
        </p:blipFill>
        <p:spPr bwMode="auto">
          <a:xfrm>
            <a:off x="-252536" y="1916831"/>
            <a:ext cx="1608022" cy="384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2222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rgbClr val="240AE4"/>
                </a:solidFill>
                <a:cs typeface="Times New Roman" panose="02020603050405020304" pitchFamily="18" charset="0"/>
              </a:rPr>
              <a:t>Психологические рекомендации </a:t>
            </a:r>
            <a:br>
              <a:rPr lang="ru-RU" altLang="ru-RU" sz="2800" b="1" dirty="0">
                <a:solidFill>
                  <a:srgbClr val="240AE4"/>
                </a:solidFill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240AE4"/>
                </a:solidFill>
                <a:cs typeface="Times New Roman" panose="02020603050405020304" pitchFamily="18" charset="0"/>
              </a:rPr>
              <a:t>родителям выпускников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 1.  «Душевный покой»</a:t>
            </a:r>
          </a:p>
          <a:p>
            <a:pPr marL="182880" indent="-182880" algn="just">
              <a:buFont typeface="Wingdings 3" charset="2"/>
              <a:buChar char="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выражать уверенность в его силах, не пугайте провалом.</a:t>
            </a:r>
          </a:p>
          <a:p>
            <a:pPr marL="182880" indent="-182880" algn="just">
              <a:buFont typeface="Wingdings 3" charset="2"/>
              <a:buChar char="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регулировать свое волнение и не переносить его на ребенка.</a:t>
            </a:r>
          </a:p>
          <a:p>
            <a:pPr marL="182880" indent="-182880" algn="just">
              <a:buFont typeface="Wingdings 3" charset="2"/>
              <a:buChar char="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Выражайте своему ребенку готовность помочь и помогайте в различных вопросах подготовки.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70065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98825" y="3213310"/>
            <a:ext cx="1079500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8175" y="3477893"/>
            <a:ext cx="1079500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0661" y="2732826"/>
            <a:ext cx="22066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8560" y="3082074"/>
            <a:ext cx="669925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169" y="2876823"/>
            <a:ext cx="684213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485" y="2660715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5025" y="2542325"/>
            <a:ext cx="306388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801" name="Подзаголовок 4"/>
          <p:cNvSpPr txBox="1">
            <a:spLocks/>
          </p:cNvSpPr>
          <p:nvPr/>
        </p:nvSpPr>
        <p:spPr bwMode="auto">
          <a:xfrm>
            <a:off x="1438010" y="-185174"/>
            <a:ext cx="7126288" cy="96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ru-RU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518" y="-46727"/>
            <a:ext cx="8194397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Итоговое    сочинение –  </a:t>
            </a:r>
            <a:r>
              <a:rPr lang="ru-RU" sz="4000" b="1" u="sng" dirty="0" smtClean="0">
                <a:solidFill>
                  <a:srgbClr val="C00000"/>
                </a:solidFill>
                <a:latin typeface="Cambria" pitchFamily="18" charset="0"/>
              </a:rPr>
              <a:t>допуск  к  ЕГЭ </a:t>
            </a:r>
            <a:endParaRPr lang="ru-RU" sz="2400" b="1" u="sng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5537" y="918729"/>
            <a:ext cx="2376264" cy="92885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Расписание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2066544"/>
            <a:ext cx="8434363" cy="617661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600" u="sng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Время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: начало в 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10.00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160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по </a:t>
            </a:r>
            <a:r>
              <a:rPr lang="ru-RU" sz="160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местному 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времени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. </a:t>
            </a:r>
            <a:r>
              <a:rPr lang="ru-RU" sz="1600" u="sng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Сочинение/Изложение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– 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3 часа 55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минут</a:t>
            </a:r>
            <a:endParaRPr lang="ru-RU" sz="1600" dirty="0">
              <a:solidFill>
                <a:schemeClr val="tx1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7" y="2807562"/>
            <a:ext cx="8434362" cy="649789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Места проведения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: </a:t>
            </a:r>
          </a:p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для выпускников текущего года – </a:t>
            </a:r>
            <a:r>
              <a:rPr lang="ru-RU" sz="1600" u="sng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в своих школах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82307" y="863203"/>
            <a:ext cx="2109971" cy="31975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06.12.2024 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82309" y="1233440"/>
            <a:ext cx="2109971" cy="299422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07.02.2024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82308" y="1591186"/>
            <a:ext cx="2109971" cy="25639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10.04.2024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3250101" y="554153"/>
            <a:ext cx="928851" cy="1657997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3307" y="3731863"/>
            <a:ext cx="4597847" cy="200139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Размещение тем за 20 минут – </a:t>
            </a:r>
            <a:r>
              <a:rPr lang="en-US" sz="1600" b="1" dirty="0" err="1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ege</a:t>
            </a: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.</a:t>
            </a:r>
            <a:r>
              <a:rPr lang="en-US" sz="1600" b="1" dirty="0" err="1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edu</a:t>
            </a: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.</a:t>
            </a:r>
            <a:r>
              <a:rPr lang="en-US" sz="1600" b="1" dirty="0" err="1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ru</a:t>
            </a: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, </a:t>
            </a:r>
            <a:r>
              <a:rPr lang="en-US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fipi.ru</a:t>
            </a:r>
            <a:r>
              <a:rPr lang="ru-RU" sz="1600" b="1" dirty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и за 15 минут - </a:t>
            </a:r>
            <a:r>
              <a:rPr lang="en-US" sz="1600" b="1" dirty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http://</a:t>
            </a:r>
            <a:r>
              <a:rPr lang="en-US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www.rcoi61.ru</a:t>
            </a:r>
            <a:endParaRPr lang="ru-RU" sz="1600" b="1" dirty="0" smtClean="0">
              <a:solidFill>
                <a:srgbClr val="333399"/>
              </a:solidFill>
              <a:latin typeface="+mj-lt"/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Бланковая технология с обязательным сканированием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Проверка копий работ</a:t>
            </a:r>
            <a:endParaRPr lang="ru-RU" sz="1600" b="1" dirty="0">
              <a:solidFill>
                <a:srgbClr val="333399"/>
              </a:solidFill>
              <a:latin typeface="+mj-lt"/>
              <a:ea typeface="Calibri"/>
              <a:cs typeface="Times New Roman"/>
            </a:endParaRPr>
          </a:p>
        </p:txBody>
      </p:sp>
      <p:pic>
        <p:nvPicPr>
          <p:cNvPr id="22" name="Рисунок 21"/>
          <p:cNvPicPr/>
          <p:nvPr/>
        </p:nvPicPr>
        <p:blipFill rotWithShape="1">
          <a:blip r:embed="rId3"/>
          <a:srcRect b="12201"/>
          <a:stretch/>
        </p:blipFill>
        <p:spPr>
          <a:xfrm>
            <a:off x="5587872" y="3789040"/>
            <a:ext cx="3242027" cy="218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rgbClr val="240AE4"/>
                </a:solidFill>
                <a:cs typeface="Times New Roman" panose="02020603050405020304" pitchFamily="18" charset="0"/>
              </a:rPr>
              <a:t>Психологические рекомендации </a:t>
            </a:r>
            <a:br>
              <a:rPr lang="ru-RU" altLang="ru-RU" sz="2800" b="1" dirty="0">
                <a:solidFill>
                  <a:srgbClr val="240AE4"/>
                </a:solidFill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240AE4"/>
                </a:solidFill>
                <a:cs typeface="Times New Roman" panose="02020603050405020304" pitchFamily="18" charset="0"/>
              </a:rPr>
              <a:t>родителям выпускников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 2.  «Физическое здоровье»</a:t>
            </a:r>
          </a:p>
          <a:p>
            <a:pPr marL="182880" indent="-182880">
              <a:buFont typeface="Wingdings 3" charset="2"/>
              <a:buChar char=""/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нагнетайте атмосферу накануне экзаменов.</a:t>
            </a:r>
          </a:p>
          <a:p>
            <a:pPr marL="182880" indent="-182880">
              <a:buFont typeface="Wingdings 3" charset="2"/>
              <a:buChar char=""/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Повышайте уверенность у ребёнка.</a:t>
            </a:r>
          </a:p>
          <a:p>
            <a:pPr marL="182880" indent="-182880">
              <a:buFont typeface="Wingdings 3" charset="2"/>
              <a:buChar char=""/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 за его самочувствием.</a:t>
            </a:r>
          </a:p>
          <a:p>
            <a:pPr marL="182880" indent="-182880">
              <a:buFont typeface="Wingdings 3" charset="2"/>
              <a:buChar char=""/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Контролируйте режим подготовки ребёнка, не допускайте перегрузок. Организуйте прогулки на свежем воздухе.</a:t>
            </a:r>
          </a:p>
          <a:p>
            <a:pPr marL="182880" indent="-182880">
              <a:buFont typeface="Wingdings 3" charset="2"/>
              <a:buChar char=""/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 на питание ребёнка. Такие продукты, как рыба, творог, орехи, курага т.д. стимулируют работу головного мозга.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7186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rgbClr val="240AE4"/>
                </a:solidFill>
                <a:cs typeface="Times New Roman" panose="02020603050405020304" pitchFamily="18" charset="0"/>
              </a:rPr>
              <a:t>Психологические рекомендации </a:t>
            </a:r>
            <a:br>
              <a:rPr lang="ru-RU" altLang="ru-RU" sz="2800" b="1" dirty="0">
                <a:solidFill>
                  <a:srgbClr val="240AE4"/>
                </a:solidFill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240AE4"/>
                </a:solidFill>
                <a:cs typeface="Times New Roman" panose="02020603050405020304" pitchFamily="18" charset="0"/>
              </a:rPr>
              <a:t>родителям выпускников</a:t>
            </a:r>
            <a:endParaRPr lang="ru-RU" sz="2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4334" y="731838"/>
            <a:ext cx="2463782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alt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Помните:</a:t>
            </a:r>
            <a:r>
              <a:rPr lang="ru-RU" altLang="ru-RU" sz="1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ваш </a:t>
            </a:r>
            <a:r>
              <a:rPr lang="ru-RU" altLang="ru-RU" sz="1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единственный </a:t>
            </a:r>
            <a:r>
              <a:rPr lang="ru-RU" altLang="ru-RU" sz="1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неповторимый. Особенный! </a:t>
            </a:r>
          </a:p>
          <a:p>
            <a:pPr algn="just">
              <a:buNone/>
            </a:pPr>
            <a:r>
              <a:rPr lang="ru-RU" altLang="ru-RU" sz="1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altLang="ru-RU" sz="1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надежный рецепт, опробованный поколениями родителей, может оказаться бесполезным. </a:t>
            </a:r>
          </a:p>
          <a:p>
            <a:pPr algn="just">
              <a:buNone/>
            </a:pPr>
            <a:r>
              <a:rPr lang="ru-RU" altLang="ru-RU" sz="1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Ищите </a:t>
            </a:r>
            <a:r>
              <a:rPr lang="ru-RU" altLang="ru-RU" sz="1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поможет именно вашему сыну, дочери. </a:t>
            </a:r>
          </a:p>
          <a:p>
            <a:pPr algn="just">
              <a:buNone/>
            </a:pPr>
            <a:r>
              <a:rPr lang="ru-RU" altLang="ru-RU" sz="1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</a:t>
            </a:r>
            <a:r>
              <a:rPr lang="ru-RU" altLang="ru-RU" sz="1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размышляйте, обсуждайте с ребенком все проблемы.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5700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276872"/>
            <a:ext cx="8453535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Благодарим за внимание!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954" y="4983025"/>
            <a:ext cx="84975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02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12845"/>
            <a:ext cx="7344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12529"/>
                </a:solidFill>
                <a:latin typeface="Geometria"/>
              </a:rPr>
              <a:t>Сроки проведения итогового сочинения (изложения) в 2023-2024 учебном году</a:t>
            </a:r>
            <a:endParaRPr lang="ru-RU" sz="2400" dirty="0">
              <a:solidFill>
                <a:srgbClr val="212529"/>
              </a:solidFill>
              <a:latin typeface="Geometria"/>
            </a:endParaRPr>
          </a:p>
          <a:p>
            <a:pPr algn="ctr"/>
            <a:r>
              <a:rPr lang="ru-RU" sz="2400" dirty="0">
                <a:solidFill>
                  <a:srgbClr val="212529"/>
                </a:solidFill>
                <a:latin typeface="Geometria"/>
              </a:rPr>
              <a:t> </a:t>
            </a:r>
          </a:p>
          <a:p>
            <a:r>
              <a:rPr lang="ru-RU" sz="2400" b="1" dirty="0">
                <a:solidFill>
                  <a:srgbClr val="212529"/>
                </a:solidFill>
                <a:latin typeface="Geometria"/>
              </a:rPr>
              <a:t>Итоговое сочинение (изложение) в 2023-2024 учебном году </a:t>
            </a:r>
            <a:r>
              <a:rPr lang="ru-RU" sz="2400" dirty="0">
                <a:solidFill>
                  <a:srgbClr val="212529"/>
                </a:solidFill>
                <a:latin typeface="Geometria"/>
              </a:rPr>
              <a:t>будет проходить в соответствии с Порядком проведения ГИА:</a:t>
            </a:r>
          </a:p>
          <a:p>
            <a:r>
              <a:rPr lang="ru-RU" sz="2400" dirty="0">
                <a:solidFill>
                  <a:srgbClr val="212529"/>
                </a:solidFill>
                <a:latin typeface="Geometria"/>
              </a:rPr>
              <a:t>- в первую среду декабря (</a:t>
            </a:r>
            <a:r>
              <a:rPr lang="ru-RU" sz="2400" b="1" dirty="0">
                <a:solidFill>
                  <a:srgbClr val="212529"/>
                </a:solidFill>
                <a:latin typeface="Geometria"/>
              </a:rPr>
              <a:t>6 декабря 2023 года</a:t>
            </a:r>
            <a:r>
              <a:rPr lang="ru-RU" sz="2400" dirty="0">
                <a:solidFill>
                  <a:srgbClr val="212529"/>
                </a:solidFill>
                <a:latin typeface="Geometria"/>
              </a:rPr>
              <a:t>);</a:t>
            </a:r>
          </a:p>
          <a:p>
            <a:r>
              <a:rPr lang="ru-RU" sz="2400" dirty="0">
                <a:solidFill>
                  <a:srgbClr val="212529"/>
                </a:solidFill>
                <a:latin typeface="Geometria"/>
              </a:rPr>
              <a:t>- в дополнительные сроки: в первую среду февраля (</a:t>
            </a:r>
            <a:r>
              <a:rPr lang="ru-RU" sz="2400" b="1" dirty="0">
                <a:solidFill>
                  <a:srgbClr val="212529"/>
                </a:solidFill>
                <a:latin typeface="Geometria"/>
              </a:rPr>
              <a:t>7 февраля 2024 года</a:t>
            </a:r>
            <a:r>
              <a:rPr lang="ru-RU" sz="2400" dirty="0">
                <a:solidFill>
                  <a:srgbClr val="212529"/>
                </a:solidFill>
                <a:latin typeface="Geometria"/>
              </a:rPr>
              <a:t>) и вторую среду апреля (</a:t>
            </a:r>
            <a:r>
              <a:rPr lang="ru-RU" sz="2400" b="1" dirty="0">
                <a:solidFill>
                  <a:srgbClr val="212529"/>
                </a:solidFill>
                <a:latin typeface="Geometria"/>
              </a:rPr>
              <a:t>10 апреля 2024 года</a:t>
            </a:r>
            <a:r>
              <a:rPr lang="ru-RU" sz="2400" dirty="0">
                <a:solidFill>
                  <a:srgbClr val="212529"/>
                </a:solidFill>
                <a:latin typeface="Geometria"/>
              </a:rPr>
              <a:t>).</a:t>
            </a:r>
          </a:p>
          <a:p>
            <a:r>
              <a:rPr lang="ru-RU" sz="2400" dirty="0">
                <a:solidFill>
                  <a:srgbClr val="212529"/>
                </a:solidFill>
                <a:latin typeface="Geometria"/>
              </a:rPr>
              <a:t>Написать сочинение в дополнительные сроки смогут выпускники, получившие за сочинение «незачет», либо пропустившие его написание в основной срок по уважительной причине, подтвержденной документально.</a:t>
            </a:r>
            <a:endParaRPr lang="ru-RU" sz="2400" b="0" i="0" dirty="0">
              <a:solidFill>
                <a:srgbClr val="212529"/>
              </a:solidFill>
              <a:effectLst/>
              <a:latin typeface="Geometria"/>
            </a:endParaRPr>
          </a:p>
        </p:txBody>
      </p:sp>
    </p:spTree>
    <p:extLst>
      <p:ext uri="{BB962C8B-B14F-4D97-AF65-F5344CB8AC3E}">
        <p14:creationId xmlns:p14="http://schemas.microsoft.com/office/powerpoint/2010/main" val="16549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908720"/>
            <a:ext cx="76328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Geometria"/>
              </a:rPr>
              <a:t>Сроки подачи заявления</a:t>
            </a:r>
            <a:endParaRPr lang="ru-RU" dirty="0">
              <a:solidFill>
                <a:srgbClr val="212529"/>
              </a:solidFill>
              <a:latin typeface="Geometria"/>
            </a:endParaRPr>
          </a:p>
          <a:p>
            <a:r>
              <a:rPr lang="ru-RU" b="1" dirty="0">
                <a:solidFill>
                  <a:srgbClr val="212529"/>
                </a:solidFill>
                <a:latin typeface="Geometria"/>
              </a:rPr>
              <a:t>для участия в итоговом сочинении (изложении)</a:t>
            </a:r>
            <a:endParaRPr lang="ru-RU" dirty="0">
              <a:solidFill>
                <a:srgbClr val="212529"/>
              </a:solidFill>
              <a:latin typeface="Geometria"/>
            </a:endParaRPr>
          </a:p>
          <a:p>
            <a:r>
              <a:rPr lang="ru-RU" b="1" dirty="0">
                <a:solidFill>
                  <a:srgbClr val="212529"/>
                </a:solidFill>
                <a:latin typeface="Geometria"/>
              </a:rPr>
              <a:t>в 2023-2024 учебном году</a:t>
            </a:r>
            <a:endParaRPr lang="ru-RU" dirty="0">
              <a:solidFill>
                <a:srgbClr val="212529"/>
              </a:solidFill>
              <a:latin typeface="Geometria"/>
            </a:endParaRP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Для участия в итоговом сочинении (изложении) участники подают заявление </a:t>
            </a:r>
            <a:r>
              <a:rPr lang="ru-RU" b="1" dirty="0">
                <a:solidFill>
                  <a:srgbClr val="212529"/>
                </a:solidFill>
                <a:latin typeface="Geometria"/>
              </a:rPr>
              <a:t>не позднее чем за две недели </a:t>
            </a:r>
            <a:r>
              <a:rPr lang="ru-RU" dirty="0">
                <a:solidFill>
                  <a:srgbClr val="212529"/>
                </a:solidFill>
                <a:latin typeface="Geometria"/>
              </a:rPr>
              <a:t>до начала проведения итогового сочинения (изложения):</a:t>
            </a: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для участия 06.12.2023 – до 22.11.2023;</a:t>
            </a: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для участия 07.02.2024 – до 24.01.2024;</a:t>
            </a: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для участия 10.04.2024 – до 27.03.2024.</a:t>
            </a:r>
          </a:p>
          <a:p>
            <a:r>
              <a:rPr lang="ru-RU" b="1" dirty="0">
                <a:solidFill>
                  <a:srgbClr val="212529"/>
                </a:solidFill>
                <a:latin typeface="Geometria"/>
              </a:rPr>
              <a:t>Регистрация для участия в итоговом сочинении (изложении)</a:t>
            </a:r>
            <a:endParaRPr lang="ru-RU" dirty="0">
              <a:solidFill>
                <a:srgbClr val="212529"/>
              </a:solidFill>
              <a:latin typeface="Geometria"/>
            </a:endParaRP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Регистрация для участия в итоговом сочинении (изложении) на основании заявления проводится:</a:t>
            </a: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- для выпускников 11 классов – в общеобразовательных организациях, в которых обучающиеся осваивают образовательные программы среднего общего </a:t>
            </a:r>
            <a:r>
              <a:rPr lang="ru-RU" dirty="0" smtClean="0">
                <a:solidFill>
                  <a:srgbClr val="212529"/>
                </a:solidFill>
                <a:latin typeface="Geometria"/>
              </a:rPr>
              <a:t>образования (МБОУ СОШ №10);</a:t>
            </a:r>
            <a:endParaRPr lang="ru-RU" dirty="0">
              <a:solidFill>
                <a:srgbClr val="212529"/>
              </a:solidFill>
              <a:latin typeface="Geometria"/>
            </a:endParaRP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- для экстернов – в образовательных организациях по выбору экстерна;</a:t>
            </a:r>
            <a:endParaRPr lang="ru-RU" b="0" i="0" dirty="0">
              <a:solidFill>
                <a:srgbClr val="212529"/>
              </a:solidFill>
              <a:effectLst/>
              <a:latin typeface="Geometria"/>
            </a:endParaRPr>
          </a:p>
        </p:txBody>
      </p:sp>
    </p:spTree>
    <p:extLst>
      <p:ext uri="{BB962C8B-B14F-4D97-AF65-F5344CB8AC3E}">
        <p14:creationId xmlns:p14="http://schemas.microsoft.com/office/powerpoint/2010/main" val="14419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</a:rPr>
              <a:t>Требования к сочинению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altLang="ru-RU" sz="3200" b="1" dirty="0"/>
              <a:t>1.Объём итогового сочинения (не менее 250 !!! слов</a:t>
            </a:r>
            <a:r>
              <a:rPr lang="ru-RU" altLang="ru-RU" sz="3200" b="1" dirty="0" smtClean="0"/>
              <a:t>)</a:t>
            </a:r>
          </a:p>
          <a:p>
            <a:pPr algn="just"/>
            <a:endParaRPr lang="ru-RU" altLang="ru-RU" sz="3200" b="1" dirty="0"/>
          </a:p>
          <a:p>
            <a:pPr algn="just"/>
            <a:r>
              <a:rPr lang="ru-RU" altLang="ru-RU" sz="3200" b="1" dirty="0"/>
              <a:t>2.Самостоятельность написания итогового сочинения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6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>
                <a:solidFill>
                  <a:srgbClr val="FF0000"/>
                </a:solidFill>
              </a:rPr>
              <a:t>Возможные требования вуза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 algn="just">
              <a:buFontTx/>
              <a:buAutoNum type="arabicParenR"/>
            </a:pPr>
            <a:r>
              <a:rPr lang="ru-RU" altLang="ru-RU" sz="2800" b="1" dirty="0">
                <a:solidFill>
                  <a:srgbClr val="002060"/>
                </a:solidFill>
              </a:rPr>
              <a:t>объем – от 350 слов </a:t>
            </a:r>
          </a:p>
          <a:p>
            <a:pPr marL="514350" indent="-514350" algn="just"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</a:rPr>
              <a:t>2) опора не только на литературный материал, но и на произведения других видов искусства или на исторические факты </a:t>
            </a:r>
          </a:p>
          <a:p>
            <a:pPr marL="514350" indent="-514350" algn="just"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</a:rPr>
              <a:t>3) оригинальность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6416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Государственная итоговая аттестация – </a:t>
            </a:r>
            <a:r>
              <a:rPr lang="ru-RU" b="1" dirty="0" smtClean="0">
                <a:solidFill>
                  <a:srgbClr val="0070C0"/>
                </a:solidFill>
              </a:rPr>
              <a:t>2024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 smtClean="0"/>
              <a:t>Формы проведения ГИА: ЕГЭ и ГВЭ</a:t>
            </a:r>
          </a:p>
          <a:p>
            <a:pPr algn="just"/>
            <a:r>
              <a:rPr lang="ru-RU" sz="2000" b="1" dirty="0"/>
              <a:t>Допуск к ГИА: </a:t>
            </a:r>
            <a:r>
              <a:rPr lang="ru-RU" sz="2000" b="1" dirty="0" smtClean="0"/>
              <a:t>допускаются </a:t>
            </a:r>
            <a:r>
              <a:rPr lang="ru-RU" sz="2000" b="1" dirty="0"/>
              <a:t>обучающиеся, не имеющие академической задолженности, в том числе за итоговое сочинение (изложение), и в полном объеме выполнившие учебный план (имеющие годовые отметки по всем учебным предметам учебного плана за каждый год обучения по образовательной программе среднего общего образования не ниже удовлетворительных).</a:t>
            </a:r>
          </a:p>
        </p:txBody>
      </p:sp>
    </p:spTree>
    <p:extLst>
      <p:ext uri="{BB962C8B-B14F-4D97-AF65-F5344CB8AC3E}">
        <p14:creationId xmlns:p14="http://schemas.microsoft.com/office/powerpoint/2010/main" val="317862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4321</TotalTime>
  <Words>1486</Words>
  <Application>Microsoft Office PowerPoint</Application>
  <PresentationFormat>Экран (4:3)</PresentationFormat>
  <Paragraphs>218</Paragraphs>
  <Slides>42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Воздушный поток</vt:lpstr>
      <vt:lpstr>Презентация PowerPoint</vt:lpstr>
      <vt:lpstr>Нормативные документы ГИА-11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сочинению</vt:lpstr>
      <vt:lpstr>Возможные требования вуза</vt:lpstr>
      <vt:lpstr>Государственная итоговая аттестация – 2024</vt:lpstr>
      <vt:lpstr>ГИА-11 2024</vt:lpstr>
      <vt:lpstr>Презентация PowerPoint</vt:lpstr>
      <vt:lpstr>Государственная итоговая аттестация – 2024</vt:lpstr>
      <vt:lpstr>Правила регистрации на участие в государственной итоговой аттестации </vt:lpstr>
      <vt:lpstr>Продолжительность экзаменов</vt:lpstr>
      <vt:lpstr>Оценка результатов ГИА</vt:lpstr>
      <vt:lpstr>Оценка результатов ГИА</vt:lpstr>
      <vt:lpstr>Минимальные баллы</vt:lpstr>
      <vt:lpstr>Расписание ЕГЭ – 2024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ПОДАВЛЕНИЕ СИГНАЛА СОТОВОЙ СВЯЗИ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Апелляция участника  ЕГЭ</vt:lpstr>
      <vt:lpstr>Презентация PowerPoint</vt:lpstr>
      <vt:lpstr>Выставление отметок в аттестат</vt:lpstr>
      <vt:lpstr>Тренировочные экзамены</vt:lpstr>
      <vt:lpstr>Психологические рекомендации  родителям выпускников</vt:lpstr>
      <vt:lpstr>Психологические рекомендации  родителям выпускников</vt:lpstr>
      <vt:lpstr>Психологические рекомендации  родителям выпускников</vt:lpstr>
      <vt:lpstr>Презентация PowerPoint</vt:lpstr>
    </vt:vector>
  </TitlesOfParts>
  <Company>Рособрнадзор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Асланова Улькяр Теймуровна</dc:creator>
  <cp:lastModifiedBy>Гость</cp:lastModifiedBy>
  <cp:revision>284</cp:revision>
  <cp:lastPrinted>2014-10-09T17:27:59Z</cp:lastPrinted>
  <dcterms:created xsi:type="dcterms:W3CDTF">2014-10-08T15:07:29Z</dcterms:created>
  <dcterms:modified xsi:type="dcterms:W3CDTF">2023-11-24T06:07:35Z</dcterms:modified>
</cp:coreProperties>
</file>